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  <p:sldId id="256" r:id="rId3"/>
    <p:sldId id="258" r:id="rId4"/>
    <p:sldId id="259" r:id="rId5"/>
    <p:sldId id="260" r:id="rId6"/>
    <p:sldId id="262" r:id="rId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10" d="100"/>
          <a:sy n="110" d="100"/>
        </p:scale>
        <p:origin x="-1644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Прямоугольник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Прямоугольник 18"/>
          <p:cNvSpPr>
            <a:spLocks noChangeArrowheads="1"/>
          </p:cNvSpPr>
          <p:nvPr/>
        </p:nvSpPr>
        <p:spPr bwMode="white">
          <a:xfrm>
            <a:off x="8991600" y="3048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Прямоугольник 15"/>
          <p:cNvSpPr>
            <a:spLocks noChangeArrowheads="1"/>
          </p:cNvSpPr>
          <p:nvPr/>
        </p:nvSpPr>
        <p:spPr bwMode="white">
          <a:xfrm>
            <a:off x="0" y="0"/>
            <a:ext cx="9144000" cy="25146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Прямоугольник 11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1371600" y="2819400"/>
            <a:ext cx="6400800" cy="1752600"/>
          </a:xfrm>
        </p:spPr>
        <p:txBody>
          <a:bodyPr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29.01.2017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155448" y="2420112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Прямоугольник 9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Овал 12"/>
          <p:cNvSpPr/>
          <p:nvPr/>
        </p:nvSpPr>
        <p:spPr>
          <a:xfrm>
            <a:off x="4267200" y="2115312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Овал 13"/>
          <p:cNvSpPr/>
          <p:nvPr/>
        </p:nvSpPr>
        <p:spPr>
          <a:xfrm>
            <a:off x="4361688" y="2209800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4343400" y="2199450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685800" y="381000"/>
            <a:ext cx="7772400" cy="1752600"/>
          </a:xfrm>
        </p:spPr>
        <p:txBody>
          <a:bodyPr anchor="b"/>
          <a:lstStyle>
            <a:lvl1pPr>
              <a:defRPr sz="4200">
                <a:solidFill>
                  <a:schemeClr val="accent1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29.01.2017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4361688" y="1026372"/>
            <a:ext cx="457200" cy="441325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Содержимое 7"/>
          <p:cNvSpPr>
            <a:spLocks noGrp="1"/>
          </p:cNvSpPr>
          <p:nvPr>
            <p:ph sz="quarter" idx="1"/>
          </p:nvPr>
        </p:nvSpPr>
        <p:spPr>
          <a:xfrm>
            <a:off x="301752" y="1527048"/>
            <a:ext cx="850392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Прямоугольник 16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5" name="Прямоугольник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Прямоугольник 15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>
            <a:spLocks noChangeArrowheads="1"/>
          </p:cNvSpPr>
          <p:nvPr/>
        </p:nvSpPr>
        <p:spPr bwMode="white">
          <a:xfrm>
            <a:off x="8991600" y="1905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Прямоугольник 18"/>
          <p:cNvSpPr>
            <a:spLocks noChangeArrowheads="1"/>
          </p:cNvSpPr>
          <p:nvPr/>
        </p:nvSpPr>
        <p:spPr bwMode="white">
          <a:xfrm>
            <a:off x="152400" y="2286000"/>
            <a:ext cx="8833104" cy="304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Прямоугольник 11"/>
          <p:cNvSpPr>
            <a:spLocks noChangeArrowheads="1"/>
          </p:cNvSpPr>
          <p:nvPr/>
        </p:nvSpPr>
        <p:spPr bwMode="auto">
          <a:xfrm>
            <a:off x="155448" y="142352"/>
            <a:ext cx="8833104" cy="2139696"/>
          </a:xfrm>
          <a:prstGeom prst="rect">
            <a:avLst/>
          </a:prstGeom>
          <a:solidFill>
            <a:schemeClr val="accent1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368426" y="2743200"/>
            <a:ext cx="6480174" cy="1673225"/>
          </a:xfrm>
        </p:spPr>
        <p:txBody>
          <a:bodyPr anchor="t"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3" name="Прямоугольник 12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Прямоугольник 13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29.01.2017</a:t>
            </a:fld>
            <a:endParaRPr lang="ru-RU"/>
          </a:p>
        </p:txBody>
      </p:sp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152400" y="2438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Овал 9"/>
          <p:cNvSpPr/>
          <p:nvPr/>
        </p:nvSpPr>
        <p:spPr>
          <a:xfrm>
            <a:off x="4267200" y="2115312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Овал 10"/>
          <p:cNvSpPr/>
          <p:nvPr/>
        </p:nvSpPr>
        <p:spPr>
          <a:xfrm>
            <a:off x="4361688" y="2209800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4343400" y="2199450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533400"/>
            <a:ext cx="7772400" cy="1524000"/>
          </a:xfrm>
        </p:spPr>
        <p:txBody>
          <a:bodyPr anchor="b"/>
          <a:lstStyle>
            <a:lvl1pPr algn="ctr">
              <a:buNone/>
              <a:defRPr sz="4200" b="0" cap="none" baseline="0">
                <a:solidFill>
                  <a:srgbClr val="FFFFFF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5791200" y="6409944"/>
            <a:ext cx="3044952" cy="365760"/>
          </a:xfrm>
        </p:spPr>
        <p:txBody>
          <a:bodyPr/>
          <a:lstStyle/>
          <a:p>
            <a:fld id="{5B106E36-FD25-4E2D-B0AA-010F637433A0}" type="datetimeFigureOut">
              <a:rPr lang="ru-RU" smtClean="0"/>
              <a:pPr/>
              <a:t>29.01.2017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 flipV="1">
            <a:off x="4563080" y="1575652"/>
            <a:ext cx="8921" cy="4819557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Содержимое 9"/>
          <p:cNvSpPr>
            <a:spLocks noGrp="1"/>
          </p:cNvSpPr>
          <p:nvPr>
            <p:ph sz="half" idx="1"/>
          </p:nvPr>
        </p:nvSpPr>
        <p:spPr>
          <a:xfrm>
            <a:off x="301752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2" name="Содержимое 11"/>
          <p:cNvSpPr>
            <a:spLocks noGrp="1"/>
          </p:cNvSpPr>
          <p:nvPr>
            <p:ph sz="half" idx="2"/>
          </p:nvPr>
        </p:nvSpPr>
        <p:spPr>
          <a:xfrm>
            <a:off x="4800600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 flipV="1">
            <a:off x="4572000" y="2200275"/>
            <a:ext cx="0" cy="4187952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0" name="Прямоугольник 19"/>
          <p:cNvSpPr>
            <a:spLocks noChangeArrowheads="1"/>
          </p:cNvSpPr>
          <p:nvPr/>
        </p:nvSpPr>
        <p:spPr bwMode="white">
          <a:xfrm>
            <a:off x="0" y="0"/>
            <a:ext cx="9144000" cy="1447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Прямоугольник 18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1" name="Прямоугольник 20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2" name="Прямоугольник 21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>
          <a:xfrm>
            <a:off x="152400" y="1371600"/>
            <a:ext cx="8833104" cy="914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Прямоугольник 12"/>
          <p:cNvSpPr>
            <a:spLocks noChangeArrowheads="1"/>
          </p:cNvSpPr>
          <p:nvPr/>
        </p:nvSpPr>
        <p:spPr bwMode="auto">
          <a:xfrm>
            <a:off x="145923" y="6391656"/>
            <a:ext cx="8833104" cy="310896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4040188" cy="732974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lang="en-US" sz="2200" b="1" dirty="0" smtClean="0">
                <a:solidFill>
                  <a:srgbClr val="FFFFFF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791330" y="1524000"/>
            <a:ext cx="4041775" cy="731520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sz="2200" b="1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29.01.2017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>
          <a:xfrm>
            <a:off x="304800" y="6409944"/>
            <a:ext cx="3581400" cy="365760"/>
          </a:xfrm>
        </p:spPr>
        <p:txBody>
          <a:bodyPr/>
          <a:lstStyle/>
          <a:p>
            <a:endParaRPr lang="ru-RU"/>
          </a:p>
        </p:txBody>
      </p:sp>
      <p:sp>
        <p:nvSpPr>
          <p:cNvPr id="15" name="Прямая соединительная линия 14"/>
          <p:cNvSpPr>
            <a:spLocks noChangeShapeType="1"/>
          </p:cNvSpPr>
          <p:nvPr/>
        </p:nvSpPr>
        <p:spPr bwMode="auto">
          <a:xfrm>
            <a:off x="152400" y="128016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4" name="Содержимое 23"/>
          <p:cNvSpPr>
            <a:spLocks noGrp="1"/>
          </p:cNvSpPr>
          <p:nvPr>
            <p:ph sz="quarter" idx="2"/>
          </p:nvPr>
        </p:nvSpPr>
        <p:spPr>
          <a:xfrm>
            <a:off x="301752" y="2471383"/>
            <a:ext cx="4041648" cy="3818404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6" name="Содержимое 25"/>
          <p:cNvSpPr>
            <a:spLocks noGrp="1"/>
          </p:cNvSpPr>
          <p:nvPr>
            <p:ph sz="quarter" idx="4"/>
          </p:nvPr>
        </p:nvSpPr>
        <p:spPr>
          <a:xfrm>
            <a:off x="4800600" y="2471383"/>
            <a:ext cx="4038600" cy="382219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Овал 24"/>
          <p:cNvSpPr/>
          <p:nvPr/>
        </p:nvSpPr>
        <p:spPr>
          <a:xfrm>
            <a:off x="4267200" y="956036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7" name="Овал 26"/>
          <p:cNvSpPr/>
          <p:nvPr/>
        </p:nvSpPr>
        <p:spPr>
          <a:xfrm>
            <a:off x="4361688" y="1050524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>
          <a:xfrm>
            <a:off x="4343400" y="1042416"/>
            <a:ext cx="457200" cy="441325"/>
          </a:xfrm>
        </p:spPr>
        <p:txBody>
          <a:bodyPr/>
          <a:lstStyle>
            <a:lvl1pPr algn="ctr">
              <a:defRPr/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3" name="Заголовок 22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29.01.2017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4343400" y="1036020"/>
            <a:ext cx="457200" cy="441325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Прямоугольник 7"/>
          <p:cNvSpPr>
            <a:spLocks noChangeArrowheads="1"/>
          </p:cNvSpPr>
          <p:nvPr/>
        </p:nvSpPr>
        <p:spPr bwMode="white">
          <a:xfrm>
            <a:off x="0" y="0"/>
            <a:ext cx="9144000" cy="15544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Прямоугольник 9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Прямоугольник 8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Прямоугольник 4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6" name="Прямоугольник 5"/>
          <p:cNvSpPr>
            <a:spLocks noChangeArrowheads="1"/>
          </p:cNvSpPr>
          <p:nvPr/>
        </p:nvSpPr>
        <p:spPr bwMode="auto">
          <a:xfrm>
            <a:off x="152400" y="158496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29.01.2017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4267200" y="6324600"/>
            <a:ext cx="609600" cy="441324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Прямоугольник 18"/>
          <p:cNvSpPr>
            <a:spLocks noChangeArrowheads="1"/>
          </p:cNvSpPr>
          <p:nvPr/>
        </p:nvSpPr>
        <p:spPr bwMode="auto">
          <a:xfrm>
            <a:off x="152400" y="152400"/>
            <a:ext cx="8833104" cy="304800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5" name="Прямоугольник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Прямоугольник 15"/>
          <p:cNvSpPr>
            <a:spLocks noChangeArrowheads="1"/>
          </p:cNvSpPr>
          <p:nvPr/>
        </p:nvSpPr>
        <p:spPr bwMode="white">
          <a:xfrm>
            <a:off x="0" y="0"/>
            <a:ext cx="9144000" cy="118872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7" name="Прямоугольник 16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3" name="Прямоугольник 12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81000" y="914400"/>
            <a:ext cx="2362200" cy="990600"/>
          </a:xfrm>
        </p:spPr>
        <p:txBody>
          <a:bodyPr anchor="b">
            <a:noAutofit/>
          </a:bodyPr>
          <a:lstStyle>
            <a:lvl1pPr algn="l">
              <a:buNone/>
              <a:defRPr sz="2200" b="1">
                <a:solidFill>
                  <a:srgbClr val="FFFFFF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381000" y="1981200"/>
            <a:ext cx="2362200" cy="4144963"/>
          </a:xfrm>
        </p:spPr>
        <p:txBody>
          <a:bodyPr/>
          <a:lstStyle>
            <a:lvl1pPr marL="0" indent="0">
              <a:spcAft>
                <a:spcPts val="1000"/>
              </a:spcAft>
              <a:buNone/>
              <a:defRPr sz="1600">
                <a:solidFill>
                  <a:srgbClr val="FFFFFF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8" name="Прямоугольник 7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152400" y="533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0" name="Содержимое 19"/>
          <p:cNvSpPr>
            <a:spLocks noGrp="1"/>
          </p:cNvSpPr>
          <p:nvPr>
            <p:ph sz="quarter" idx="1"/>
          </p:nvPr>
        </p:nvSpPr>
        <p:spPr>
          <a:xfrm>
            <a:off x="3124200" y="685800"/>
            <a:ext cx="5638800" cy="54102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0" name="Овал 9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Овал 10"/>
          <p:cNvSpPr/>
          <p:nvPr/>
        </p:nvSpPr>
        <p:spPr>
          <a:xfrm>
            <a:off x="1389888" y="323088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1371600" y="312738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1" name="Прямоугольник 20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29.01.2017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301752" y="6410848"/>
            <a:ext cx="3383280" cy="365760"/>
          </a:xfrm>
        </p:spPr>
        <p:txBody>
          <a:bodyPr/>
          <a:lstStyle/>
          <a:p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Прямая соединительная линия 20"/>
          <p:cNvSpPr>
            <a:spLocks noChangeShapeType="1"/>
          </p:cNvSpPr>
          <p:nvPr/>
        </p:nvSpPr>
        <p:spPr bwMode="auto">
          <a:xfrm>
            <a:off x="152400" y="533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Прямоугольник 18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Прямоугольник 15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7" name="Прямоугольник 16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0" name="Прямоугольник 19"/>
          <p:cNvSpPr>
            <a:spLocks noChangeArrowheads="1"/>
          </p:cNvSpPr>
          <p:nvPr/>
        </p:nvSpPr>
        <p:spPr bwMode="auto">
          <a:xfrm>
            <a:off x="152400" y="152400"/>
            <a:ext cx="8833104" cy="301752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Прямоугольник 7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Прямоугольник 14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2" name="Овал 11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Овал 12"/>
          <p:cNvSpPr/>
          <p:nvPr/>
        </p:nvSpPr>
        <p:spPr>
          <a:xfrm>
            <a:off x="1389888" y="323088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1371600" y="312738"/>
            <a:ext cx="457200" cy="441325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00375" y="5029200"/>
            <a:ext cx="5867400" cy="1219200"/>
          </a:xfrm>
        </p:spPr>
        <p:txBody>
          <a:bodyPr anchor="t">
            <a:noAutofit/>
          </a:bodyPr>
          <a:lstStyle>
            <a:lvl1pPr algn="l">
              <a:buNone/>
              <a:defRPr sz="2400" b="1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3000375" y="609600"/>
            <a:ext cx="5867400" cy="4267200"/>
          </a:xfrm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381000" y="990600"/>
            <a:ext cx="2438400" cy="5257800"/>
          </a:xfrm>
        </p:spPr>
        <p:txBody>
          <a:bodyPr/>
          <a:lstStyle>
            <a:lvl1pPr marL="0" indent="0">
              <a:spcAft>
                <a:spcPts val="1000"/>
              </a:spcAft>
              <a:buFontTx/>
              <a:buNone/>
              <a:defRPr sz="1600">
                <a:solidFill>
                  <a:srgbClr val="FFFFFF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22" name="Прямоугольник 21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5788152" y="6404984"/>
            <a:ext cx="3044952" cy="365760"/>
          </a:xfrm>
        </p:spPr>
        <p:txBody>
          <a:bodyPr/>
          <a:lstStyle/>
          <a:p>
            <a:fld id="{5B106E36-FD25-4E2D-B0AA-010F637433A0}" type="datetimeFigureOut">
              <a:rPr lang="ru-RU" smtClean="0"/>
              <a:pPr/>
              <a:t>29.01.2017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301752" y="6410848"/>
            <a:ext cx="3584448" cy="365760"/>
          </a:xfrm>
        </p:spPr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29.01.2017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Прямоугольник 7"/>
          <p:cNvSpPr>
            <a:spLocks noChangeArrowheads="1"/>
          </p:cNvSpPr>
          <p:nvPr/>
        </p:nvSpPr>
        <p:spPr bwMode="white">
          <a:xfrm>
            <a:off x="7010400" y="0"/>
            <a:ext cx="21336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Прямоугольник 8"/>
          <p:cNvSpPr>
            <a:spLocks noChangeArrowheads="1"/>
          </p:cNvSpPr>
          <p:nvPr/>
        </p:nvSpPr>
        <p:spPr bwMode="white">
          <a:xfrm>
            <a:off x="0" y="0"/>
            <a:ext cx="9144000" cy="15544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Прямоугольник 9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1" name="Прямоугольник 10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Прямоугольник 11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Прямая соединительная линия 12"/>
          <p:cNvSpPr>
            <a:spLocks noChangeShapeType="1"/>
          </p:cNvSpPr>
          <p:nvPr/>
        </p:nvSpPr>
        <p:spPr bwMode="auto">
          <a:xfrm rot="5400000">
            <a:off x="4021836" y="3278124"/>
            <a:ext cx="6245352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Овал 13"/>
          <p:cNvSpPr/>
          <p:nvPr/>
        </p:nvSpPr>
        <p:spPr>
          <a:xfrm>
            <a:off x="6839712" y="2925763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Овал 14"/>
          <p:cNvSpPr/>
          <p:nvPr/>
        </p:nvSpPr>
        <p:spPr>
          <a:xfrm>
            <a:off x="6934200" y="3020251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915912" y="3009901"/>
            <a:ext cx="457200" cy="441325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304800" y="304800"/>
            <a:ext cx="6553200" cy="5821366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29.01.2017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7391400" y="304801"/>
            <a:ext cx="14478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Прямоугольник 1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Прямоугольник 15"/>
          <p:cNvSpPr>
            <a:spLocks noChangeArrowheads="1"/>
          </p:cNvSpPr>
          <p:nvPr/>
        </p:nvSpPr>
        <p:spPr bwMode="white">
          <a:xfrm>
            <a:off x="0" y="0"/>
            <a:ext cx="9144000" cy="1393371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Прямоугольник 18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Прямоугольник 8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5791200" y="6404984"/>
            <a:ext cx="3044952" cy="36576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400">
                <a:solidFill>
                  <a:srgbClr val="FFFFFF"/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29.01.2017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304800" y="6410848"/>
            <a:ext cx="3581400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rgbClr val="FFFFFF"/>
                </a:solidFill>
              </a:defRPr>
            </a:lvl1pPr>
          </a:lstStyle>
          <a:p>
            <a:endParaRPr lang="ru-RU"/>
          </a:p>
        </p:txBody>
      </p:sp>
      <p:sp>
        <p:nvSpPr>
          <p:cNvPr id="8" name="Прямоугольник 7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>
            <a:off x="152400" y="1276743"/>
            <a:ext cx="8833104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Овал 11"/>
          <p:cNvSpPr/>
          <p:nvPr/>
        </p:nvSpPr>
        <p:spPr>
          <a:xfrm>
            <a:off x="4267200" y="956036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Овал 14"/>
          <p:cNvSpPr/>
          <p:nvPr/>
        </p:nvSpPr>
        <p:spPr>
          <a:xfrm>
            <a:off x="4361688" y="1050524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4343400" y="1040174"/>
            <a:ext cx="457200" cy="441325"/>
          </a:xfrm>
          <a:prstGeom prst="rect">
            <a:avLst/>
          </a:prstGeom>
        </p:spPr>
        <p:txBody>
          <a:bodyPr vert="horz" lIns="45720" rIns="45720" anchor="ctr">
            <a:normAutofit/>
          </a:bodyPr>
          <a:lstStyle>
            <a:lvl1pPr algn="ctr" eaLnBrk="1" latinLnBrk="0" hangingPunct="1">
              <a:defRPr kumimoji="0" sz="1600"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8534400" cy="459943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eaLnBrk="1" latinLnBrk="0" hangingPunct="1">
        <a:spcBef>
          <a:spcPct val="0"/>
        </a:spcBef>
        <a:buNone/>
        <a:defRPr kumimoji="0" sz="3300" kern="1200">
          <a:solidFill>
            <a:schemeClr val="accent3">
              <a:shade val="75000"/>
            </a:schemeClr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74320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"/>
        <a:buChar char=""/>
        <a:defRPr kumimoji="0"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ct val="20000"/>
        </a:spcBef>
        <a:buClr>
          <a:schemeClr val="accent3"/>
        </a:buClr>
        <a:buSzPct val="75000"/>
        <a:buFont typeface="Wingdings 2"/>
        <a:buChar char="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ct val="20000"/>
        </a:spcBef>
        <a:buClr>
          <a:schemeClr val="accent4"/>
        </a:buClr>
        <a:buSzPct val="70000"/>
        <a:buFont typeface="Wingdings"/>
        <a:buChar char="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ct val="20000"/>
        </a:spcBef>
        <a:buClr>
          <a:schemeClr val="accent5"/>
        </a:buClr>
        <a:buFontTx/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90000"/>
        <a:buChar char="•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rtl="0" eaLnBrk="1" latinLnBrk="0" hangingPunct="1">
        <a:spcBef>
          <a:spcPct val="20000"/>
        </a:spcBef>
        <a:buClr>
          <a:schemeClr val="accent4">
            <a:shade val="75000"/>
          </a:schemeClr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77440" indent="-182880" algn="l" rtl="0" eaLnBrk="1" latinLnBrk="0" hangingPunct="1">
        <a:spcBef>
          <a:spcPct val="20000"/>
        </a:spcBef>
        <a:buClr>
          <a:schemeClr val="accent2">
            <a:shade val="75000"/>
          </a:schemeClr>
        </a:buClr>
        <a:buSzPct val="90000"/>
        <a:buChar char="•"/>
        <a:defRPr kumimoji="0" sz="1400" kern="1200" cap="all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jpeg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slideLayout" Target="../slideLayouts/slideLayout2.xml"/><Relationship Id="rId1" Type="http://schemas.openxmlformats.org/officeDocument/2006/relationships/video" Target="file:///C:\Users\&#1040;&#1083;&#1077;&#1082;&#1089;&#1072;&#1085;&#1076;&#1088;\Desktop\&#1091;&#1088;&#1086;&#1082;&#1080;%20&#1061;&#1086;&#1083;&#1077;&#1085;&#1086;&#1074;&#1072;%20&#1057;.&#1045;\&#1054;&#1092;&#1080;&#1094;&#1080;&#1072;&#1083;&#1100;&#1085;&#1086;&#1077;%20&#1087;&#1080;&#1089;&#1100;&#1084;&#1086;%20(&#1061;&#1086;&#1083;&#1077;&#1085;&#1086;&#1074;&#1072;%20&#1057;.&#1045;.)\&#1042;&#1080;&#1076;&#1077;&#1086;&#1087;&#1088;&#1080;&#1083;&#1086;&#1078;&#1077;&#1085;&#1080;&#1077;.mp4" TargetMode="Externa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Картинки по запросу manager"/>
          <p:cNvPicPr/>
          <p:nvPr/>
        </p:nvPicPr>
        <p:blipFill>
          <a:blip r:embed="rId2" cstate="print">
            <a:extLst>
              <a:ext uri="{28A0092B-C50C-407E-A947-70E740481C1C}">
                <a14:useLocalDpi xmlns:lc="http://schemas.openxmlformats.org/drawingml/2006/lockedCanvas" xmlns:pic="http://schemas.openxmlformats.org/drawingml/2006/picture" xmlns:a14="http://schemas.microsoft.com/office/drawing/2010/main" xmlns:wps="http://schemas.microsoft.com/office/word/2010/wordprocessingShape" xmlns:wne="http://schemas.microsoft.com/office/word/2006/wordml" xmlns:wpi="http://schemas.microsoft.com/office/word/2010/wordprocessingInk" xmlns:wpg="http://schemas.microsoft.com/office/word/2010/wordprocessingGroup" xmlns:w14="http://schemas.microsoft.com/office/word/2010/wordml" xmlns:w="http://schemas.openxmlformats.org/wordprocessingml/2006/main" xmlns:w10="urn:schemas-microsoft-com:office:word" xmlns:wp="http://schemas.openxmlformats.org/drawingml/2006/wordprocessingDrawing" xmlns:wp14="http://schemas.microsoft.com/office/word/2010/wordprocessingDrawing" xmlns:v="urn:schemas-microsoft-com:vml" xmlns:m="http://schemas.openxmlformats.org/officeDocument/2006/math" xmlns:o="urn:schemas-microsoft-com:office:office" xmlns:mc="http://schemas.openxmlformats.org/markup-compatibility/2006" xmlns:wpc="http://schemas.microsoft.com/office/word/2010/wordprocessingCanvas" xmlns="" val="0"/>
              </a:ext>
            </a:extLst>
          </a:blip>
          <a:srcRect/>
          <a:stretch>
            <a:fillRect/>
          </a:stretch>
        </p:blipFill>
        <p:spPr bwMode="auto">
          <a:xfrm>
            <a:off x="323528" y="260648"/>
            <a:ext cx="2808312" cy="1777886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Рисунок 2" descr="Похожее изображение"/>
          <p:cNvPicPr/>
          <p:nvPr/>
        </p:nvPicPr>
        <p:blipFill>
          <a:blip r:embed="rId3" cstate="print">
            <a:extLst>
              <a:ext uri="{28A0092B-C50C-407E-A947-70E740481C1C}">
                <a14:useLocalDpi xmlns:lc="http://schemas.openxmlformats.org/drawingml/2006/lockedCanvas" xmlns:pic="http://schemas.openxmlformats.org/drawingml/2006/picture" xmlns:a14="http://schemas.microsoft.com/office/drawing/2010/main" xmlns:wps="http://schemas.microsoft.com/office/word/2010/wordprocessingShape" xmlns:wne="http://schemas.microsoft.com/office/word/2006/wordml" xmlns:wpi="http://schemas.microsoft.com/office/word/2010/wordprocessingInk" xmlns:wpg="http://schemas.microsoft.com/office/word/2010/wordprocessingGroup" xmlns:w14="http://schemas.microsoft.com/office/word/2010/wordml" xmlns:w="http://schemas.openxmlformats.org/wordprocessingml/2006/main" xmlns:w10="urn:schemas-microsoft-com:office:word" xmlns:wp="http://schemas.openxmlformats.org/drawingml/2006/wordprocessingDrawing" xmlns:wp14="http://schemas.microsoft.com/office/word/2010/wordprocessingDrawing" xmlns:v="urn:schemas-microsoft-com:vml" xmlns:m="http://schemas.openxmlformats.org/officeDocument/2006/math" xmlns:o="urn:schemas-microsoft-com:office:office" xmlns:mc="http://schemas.openxmlformats.org/markup-compatibility/2006" xmlns:wpc="http://schemas.microsoft.com/office/word/2010/wordprocessingCanvas" xmlns="" val="0"/>
              </a:ext>
            </a:extLst>
          </a:blip>
          <a:srcRect/>
          <a:stretch>
            <a:fillRect/>
          </a:stretch>
        </p:blipFill>
        <p:spPr bwMode="auto">
          <a:xfrm>
            <a:off x="2411760" y="1700808"/>
            <a:ext cx="2736304" cy="2197314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Рисунок 3" descr="Картинки по запросу envelope"/>
          <p:cNvPicPr/>
          <p:nvPr/>
        </p:nvPicPr>
        <p:blipFill>
          <a:blip r:embed="rId4" cstate="print">
            <a:extLst>
              <a:ext uri="{28A0092B-C50C-407E-A947-70E740481C1C}">
                <a14:useLocalDpi xmlns:lc="http://schemas.openxmlformats.org/drawingml/2006/lockedCanvas" xmlns:pic="http://schemas.openxmlformats.org/drawingml/2006/picture" xmlns:a14="http://schemas.microsoft.com/office/drawing/2010/main" xmlns:wps="http://schemas.microsoft.com/office/word/2010/wordprocessingShape" xmlns:wne="http://schemas.microsoft.com/office/word/2006/wordml" xmlns:wpi="http://schemas.microsoft.com/office/word/2010/wordprocessingInk" xmlns:wpg="http://schemas.microsoft.com/office/word/2010/wordprocessingGroup" xmlns:w14="http://schemas.microsoft.com/office/word/2010/wordml" xmlns:w="http://schemas.openxmlformats.org/wordprocessingml/2006/main" xmlns:w10="urn:schemas-microsoft-com:office:word" xmlns:wp="http://schemas.openxmlformats.org/drawingml/2006/wordprocessingDrawing" xmlns:wp14="http://schemas.microsoft.com/office/word/2010/wordprocessingDrawing" xmlns:v="urn:schemas-microsoft-com:vml" xmlns:m="http://schemas.openxmlformats.org/officeDocument/2006/math" xmlns:o="urn:schemas-microsoft-com:office:office" xmlns:mc="http://schemas.openxmlformats.org/markup-compatibility/2006" xmlns:wpc="http://schemas.microsoft.com/office/word/2010/wordprocessingCanvas" xmlns="" val="0"/>
              </a:ext>
            </a:extLst>
          </a:blip>
          <a:srcRect/>
          <a:stretch>
            <a:fillRect/>
          </a:stretch>
        </p:blipFill>
        <p:spPr bwMode="auto">
          <a:xfrm>
            <a:off x="611560" y="4005064"/>
            <a:ext cx="3240360" cy="2016224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Рисунок 4" descr="Похожее изображение"/>
          <p:cNvPicPr/>
          <p:nvPr/>
        </p:nvPicPr>
        <p:blipFill>
          <a:blip r:embed="rId5" cstate="print">
            <a:extLst>
              <a:ext uri="{28A0092B-C50C-407E-A947-70E740481C1C}">
                <a14:useLocalDpi xmlns:lc="http://schemas.openxmlformats.org/drawingml/2006/lockedCanvas" xmlns:pic="http://schemas.openxmlformats.org/drawingml/2006/picture" xmlns:a14="http://schemas.microsoft.com/office/drawing/2010/main" xmlns:wps="http://schemas.microsoft.com/office/word/2010/wordprocessingShape" xmlns:wne="http://schemas.microsoft.com/office/word/2006/wordml" xmlns:wpi="http://schemas.microsoft.com/office/word/2010/wordprocessingInk" xmlns:wpg="http://schemas.microsoft.com/office/word/2010/wordprocessingGroup" xmlns:w14="http://schemas.microsoft.com/office/word/2010/wordml" xmlns:w="http://schemas.openxmlformats.org/wordprocessingml/2006/main" xmlns:w10="urn:schemas-microsoft-com:office:word" xmlns:wp="http://schemas.openxmlformats.org/drawingml/2006/wordprocessingDrawing" xmlns:wp14="http://schemas.microsoft.com/office/word/2010/wordprocessingDrawing" xmlns:v="urn:schemas-microsoft-com:vml" xmlns:m="http://schemas.openxmlformats.org/officeDocument/2006/math" xmlns:o="urn:schemas-microsoft-com:office:office" xmlns:mc="http://schemas.openxmlformats.org/markup-compatibility/2006" xmlns:wpc="http://schemas.microsoft.com/office/word/2010/wordprocessingCanvas" xmlns="" val="0"/>
              </a:ext>
            </a:extLst>
          </a:blip>
          <a:srcRect r="2400" b="7768"/>
          <a:stretch>
            <a:fillRect/>
          </a:stretch>
        </p:blipFill>
        <p:spPr bwMode="auto">
          <a:xfrm>
            <a:off x="6588224" y="1988840"/>
            <a:ext cx="2232249" cy="2088232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Рисунок 5" descr="Картинки по запросу friend"/>
          <p:cNvPicPr/>
          <p:nvPr/>
        </p:nvPicPr>
        <p:blipFill>
          <a:blip r:embed="rId6" cstate="print">
            <a:extLst>
              <a:ext uri="{28A0092B-C50C-407E-A947-70E740481C1C}">
                <a14:useLocalDpi xmlns:lc="http://schemas.openxmlformats.org/drawingml/2006/lockedCanvas" xmlns:pic="http://schemas.openxmlformats.org/drawingml/2006/picture" xmlns:a14="http://schemas.microsoft.com/office/drawing/2010/main" xmlns:wps="http://schemas.microsoft.com/office/word/2010/wordprocessingShape" xmlns:wne="http://schemas.microsoft.com/office/word/2006/wordml" xmlns:wpi="http://schemas.microsoft.com/office/word/2010/wordprocessingInk" xmlns:wpg="http://schemas.microsoft.com/office/word/2010/wordprocessingGroup" xmlns:w14="http://schemas.microsoft.com/office/word/2010/wordml" xmlns:w="http://schemas.openxmlformats.org/wordprocessingml/2006/main" xmlns:w10="urn:schemas-microsoft-com:office:word" xmlns:wp="http://schemas.openxmlformats.org/drawingml/2006/wordprocessingDrawing" xmlns:wp14="http://schemas.microsoft.com/office/word/2010/wordprocessingDrawing" xmlns:v="urn:schemas-microsoft-com:vml" xmlns:m="http://schemas.openxmlformats.org/officeDocument/2006/math" xmlns:o="urn:schemas-microsoft-com:office:office" xmlns:mc="http://schemas.openxmlformats.org/markup-compatibility/2006" xmlns:wpc="http://schemas.microsoft.com/office/word/2010/wordprocessingCanvas" xmlns="" val="0"/>
              </a:ext>
            </a:extLst>
          </a:blip>
          <a:srcRect/>
          <a:stretch>
            <a:fillRect/>
          </a:stretch>
        </p:blipFill>
        <p:spPr bwMode="auto">
          <a:xfrm>
            <a:off x="4860032" y="332656"/>
            <a:ext cx="2898204" cy="1886768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Рисунок 6" descr="Картинки по запросу formal emails"/>
          <p:cNvPicPr/>
          <p:nvPr/>
        </p:nvPicPr>
        <p:blipFill>
          <a:blip r:embed="rId7" cstate="print">
            <a:lum bright="-30000"/>
            <a:extLst>
              <a:ext uri="{28A0092B-C50C-407E-A947-70E740481C1C}">
                <a14:useLocalDpi xmlns:lc="http://schemas.openxmlformats.org/drawingml/2006/lockedCanvas" xmlns:pic="http://schemas.openxmlformats.org/drawingml/2006/picture" xmlns:a14="http://schemas.microsoft.com/office/drawing/2010/main" xmlns:wps="http://schemas.microsoft.com/office/word/2010/wordprocessingShape" xmlns:wne="http://schemas.microsoft.com/office/word/2006/wordml" xmlns:wpi="http://schemas.microsoft.com/office/word/2010/wordprocessingInk" xmlns:wpg="http://schemas.microsoft.com/office/word/2010/wordprocessingGroup" xmlns:w14="http://schemas.microsoft.com/office/word/2010/wordml" xmlns:w="http://schemas.openxmlformats.org/wordprocessingml/2006/main" xmlns:w10="urn:schemas-microsoft-com:office:word" xmlns:wp="http://schemas.openxmlformats.org/drawingml/2006/wordprocessingDrawing" xmlns:wp14="http://schemas.microsoft.com/office/word/2010/wordprocessingDrawing" xmlns:v="urn:schemas-microsoft-com:vml" xmlns:m="http://schemas.openxmlformats.org/officeDocument/2006/math" xmlns:o="urn:schemas-microsoft-com:office:office" xmlns:mc="http://schemas.openxmlformats.org/markup-compatibility/2006" xmlns:wpc="http://schemas.microsoft.com/office/word/2010/wordprocessingCanvas" xmlns="" val="0"/>
              </a:ext>
            </a:extLst>
          </a:blip>
          <a:srcRect/>
          <a:stretch>
            <a:fillRect/>
          </a:stretch>
        </p:blipFill>
        <p:spPr bwMode="auto">
          <a:xfrm>
            <a:off x="4860032" y="4077072"/>
            <a:ext cx="3258244" cy="22372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2819400"/>
            <a:ext cx="7160840" cy="3201888"/>
          </a:xfrm>
        </p:spPr>
        <p:txBody>
          <a:bodyPr>
            <a:noAutofit/>
          </a:bodyPr>
          <a:lstStyle/>
          <a:p>
            <a:pPr algn="just"/>
            <a:r>
              <a:rPr lang="en-US" sz="2800" dirty="0" smtClean="0"/>
              <a:t>Our aim:</a:t>
            </a:r>
          </a:p>
          <a:p>
            <a:pPr algn="just">
              <a:buFont typeface="Arial" pitchFamily="34" charset="0"/>
              <a:buChar char="•"/>
            </a:pPr>
            <a:r>
              <a:rPr lang="en-US" sz="2800" dirty="0" smtClean="0"/>
              <a:t> to learn </a:t>
            </a:r>
            <a:r>
              <a:rPr lang="en-US" sz="2800" dirty="0" smtClean="0"/>
              <a:t>how to </a:t>
            </a:r>
            <a:r>
              <a:rPr lang="en-US" sz="2800" dirty="0" smtClean="0"/>
              <a:t>write formal letters or emails of different types</a:t>
            </a:r>
            <a:endParaRPr lang="ru-RU" sz="2800" dirty="0"/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381000"/>
            <a:ext cx="7772400" cy="1319808"/>
          </a:xfrm>
        </p:spPr>
        <p:txBody>
          <a:bodyPr>
            <a:normAutofit/>
          </a:bodyPr>
          <a:lstStyle/>
          <a:p>
            <a:r>
              <a:rPr lang="en-US" sz="6000" dirty="0" smtClean="0"/>
              <a:t>Formal letters/emails</a:t>
            </a:r>
            <a:endParaRPr lang="ru-RU" sz="6000" dirty="0"/>
          </a:p>
        </p:txBody>
      </p:sp>
      <p:pic>
        <p:nvPicPr>
          <p:cNvPr id="1026" name="Picture 2" descr="C:\Users\Александр\Desktop\contato_email_ilafox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444208" y="4365104"/>
            <a:ext cx="2241532" cy="1546657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Formal letter: structure</a:t>
            </a:r>
            <a:endParaRPr lang="ru-RU" dirty="0"/>
          </a:p>
        </p:txBody>
      </p:sp>
      <p:pic>
        <p:nvPicPr>
          <p:cNvPr id="4" name="Видеоприложение.mp4">
            <a:hlinkClick r:id="" action="ppaction://media"/>
          </p:cNvPr>
          <p:cNvPicPr>
            <a:picLocks noGrp="1" noRot="1" noChangeAspect="1"/>
          </p:cNvPicPr>
          <p:nvPr>
            <p:ph sz="quarter" idx="1"/>
            <a:videoFile r:link="rId1"/>
          </p:nvPr>
        </p:nvPicPr>
        <p:blipFill>
          <a:blip r:embed="rId3" cstate="print"/>
          <a:stretch>
            <a:fillRect/>
          </a:stretch>
        </p:blipFill>
        <p:spPr>
          <a:xfrm>
            <a:off x="1907704" y="1556792"/>
            <a:ext cx="6314338" cy="473575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1472208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>
                <a:solidFill>
                  <a:srgbClr val="FF0000"/>
                </a:solidFill>
              </a:rPr>
              <a:t>Ex.1, p. 128</a:t>
            </a:r>
            <a:r>
              <a:rPr lang="ru-RU" dirty="0" smtClean="0">
                <a:solidFill>
                  <a:srgbClr val="FF0000"/>
                </a:solidFill>
              </a:rPr>
              <a:t/>
            </a:r>
            <a:br>
              <a:rPr lang="ru-RU" dirty="0" smtClean="0">
                <a:solidFill>
                  <a:srgbClr val="FF0000"/>
                </a:solidFill>
              </a:rPr>
            </a:br>
            <a:r>
              <a:rPr lang="en-US" dirty="0" smtClean="0">
                <a:solidFill>
                  <a:srgbClr val="FF0000"/>
                </a:solidFill>
              </a:rPr>
              <a:t>Answer keys</a:t>
            </a:r>
            <a:r>
              <a:rPr lang="ru-RU" dirty="0" smtClean="0">
                <a:solidFill>
                  <a:srgbClr val="FF0000"/>
                </a:solidFill>
              </a:rPr>
              <a:t/>
            </a:r>
            <a:br>
              <a:rPr lang="ru-RU" dirty="0" smtClean="0">
                <a:solidFill>
                  <a:srgbClr val="FF0000"/>
                </a:solidFill>
              </a:rPr>
            </a:br>
            <a:endParaRPr lang="ru-RU" dirty="0">
              <a:solidFill>
                <a:srgbClr val="FF0000"/>
              </a:solidFill>
            </a:endParaRPr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sz="quarter" idx="1"/>
          </p:nvPr>
        </p:nvGraphicFramePr>
        <p:xfrm>
          <a:off x="301625" y="1527173"/>
          <a:ext cx="8504238" cy="369658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52119"/>
                <a:gridCol w="4252119"/>
              </a:tblGrid>
              <a:tr h="1562981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US" sz="2800" dirty="0" smtClean="0">
                        <a:latin typeface="Times New Roman"/>
                        <a:ea typeface="Calibri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800" dirty="0" smtClean="0">
                          <a:latin typeface="Times New Roman"/>
                          <a:ea typeface="Calibri"/>
                        </a:rPr>
                        <a:t>Formal </a:t>
                      </a:r>
                      <a:r>
                        <a:rPr lang="en-US" sz="2800" dirty="0">
                          <a:latin typeface="Times New Roman"/>
                          <a:ea typeface="Calibri"/>
                        </a:rPr>
                        <a:t>letters/emails</a:t>
                      </a:r>
                      <a:endParaRPr lang="ru-RU" sz="2800" dirty="0">
                        <a:latin typeface="Calibri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US" sz="2800" dirty="0" smtClean="0">
                        <a:latin typeface="Times New Roman"/>
                        <a:ea typeface="Calibri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800" dirty="0" smtClean="0">
                          <a:latin typeface="Times New Roman"/>
                          <a:ea typeface="Calibri"/>
                        </a:rPr>
                        <a:t>Informal </a:t>
                      </a:r>
                      <a:r>
                        <a:rPr lang="en-US" sz="2800" dirty="0">
                          <a:latin typeface="Times New Roman"/>
                          <a:ea typeface="Calibri"/>
                        </a:rPr>
                        <a:t>letters/emails</a:t>
                      </a:r>
                      <a:endParaRPr lang="ru-RU" sz="2800" dirty="0">
                        <a:latin typeface="Calibri"/>
                      </a:endParaRPr>
                    </a:p>
                  </a:txBody>
                  <a:tcPr marL="68580" marR="68580" marT="0" marB="0"/>
                </a:tc>
              </a:tr>
              <a:tr h="1562981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800" dirty="0">
                          <a:latin typeface="Times New Roman"/>
                          <a:ea typeface="Calibri"/>
                        </a:rPr>
                        <a:t>A (a course director), </a:t>
                      </a:r>
                      <a:endParaRPr lang="en-US" sz="2800" dirty="0" smtClean="0">
                        <a:latin typeface="Times New Roman"/>
                        <a:ea typeface="Calibri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800" dirty="0" smtClean="0">
                          <a:latin typeface="Times New Roman"/>
                          <a:ea typeface="Calibri"/>
                        </a:rPr>
                        <a:t>D </a:t>
                      </a:r>
                      <a:r>
                        <a:rPr lang="en-US" sz="2800" dirty="0">
                          <a:latin typeface="Times New Roman"/>
                          <a:ea typeface="Calibri"/>
                        </a:rPr>
                        <a:t>(a hotel owner), </a:t>
                      </a:r>
                      <a:endParaRPr lang="en-US" sz="2800" dirty="0" smtClean="0">
                        <a:latin typeface="Times New Roman"/>
                        <a:ea typeface="Calibri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800" dirty="0" smtClean="0">
                          <a:latin typeface="Times New Roman"/>
                          <a:ea typeface="Calibri"/>
                        </a:rPr>
                        <a:t>F </a:t>
                      </a:r>
                      <a:r>
                        <a:rPr lang="en-US" sz="2800" dirty="0">
                          <a:latin typeface="Times New Roman"/>
                          <a:ea typeface="Calibri"/>
                        </a:rPr>
                        <a:t>(the </a:t>
                      </a:r>
                      <a:r>
                        <a:rPr lang="en-US" sz="2800" dirty="0" err="1">
                          <a:latin typeface="Times New Roman"/>
                          <a:ea typeface="Calibri"/>
                        </a:rPr>
                        <a:t>organiser</a:t>
                      </a:r>
                      <a:r>
                        <a:rPr lang="en-US" sz="2800" dirty="0">
                          <a:latin typeface="Times New Roman"/>
                          <a:ea typeface="Calibri"/>
                        </a:rPr>
                        <a:t> of an event), </a:t>
                      </a:r>
                      <a:endParaRPr lang="en-US" sz="2800" dirty="0" smtClean="0">
                        <a:latin typeface="Times New Roman"/>
                        <a:ea typeface="Calibri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800" dirty="0" smtClean="0">
                          <a:latin typeface="Times New Roman"/>
                          <a:ea typeface="Calibri"/>
                        </a:rPr>
                        <a:t>G </a:t>
                      </a:r>
                      <a:r>
                        <a:rPr lang="en-US" sz="2800" dirty="0">
                          <a:latin typeface="Times New Roman"/>
                          <a:ea typeface="Calibri"/>
                        </a:rPr>
                        <a:t>(a visiting speaker)</a:t>
                      </a:r>
                      <a:endParaRPr lang="ru-RU" sz="2800" dirty="0">
                        <a:latin typeface="Calibri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800" dirty="0">
                          <a:latin typeface="Times New Roman"/>
                          <a:ea typeface="Calibri"/>
                        </a:rPr>
                        <a:t>B (your friend), </a:t>
                      </a:r>
                      <a:endParaRPr lang="en-US" sz="2800" dirty="0" smtClean="0">
                        <a:latin typeface="Times New Roman"/>
                        <a:ea typeface="Calibri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800" dirty="0" smtClean="0">
                          <a:latin typeface="Times New Roman"/>
                          <a:ea typeface="Calibri"/>
                        </a:rPr>
                        <a:t>C </a:t>
                      </a:r>
                      <a:r>
                        <a:rPr lang="en-US" sz="2800" dirty="0">
                          <a:latin typeface="Times New Roman"/>
                          <a:ea typeface="Calibri"/>
                        </a:rPr>
                        <a:t>(your aunt), </a:t>
                      </a:r>
                      <a:endParaRPr lang="en-US" sz="2800" dirty="0" smtClean="0">
                        <a:latin typeface="Times New Roman"/>
                        <a:ea typeface="Calibri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800" dirty="0" smtClean="0">
                          <a:latin typeface="Times New Roman"/>
                          <a:ea typeface="Calibri"/>
                        </a:rPr>
                        <a:t>E </a:t>
                      </a:r>
                      <a:r>
                        <a:rPr lang="en-US" sz="2800" dirty="0">
                          <a:latin typeface="Times New Roman"/>
                          <a:ea typeface="Calibri"/>
                        </a:rPr>
                        <a:t>9your friend)</a:t>
                      </a:r>
                      <a:endParaRPr lang="ru-RU" sz="2800" dirty="0">
                        <a:latin typeface="Calibri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968152"/>
          </a:xfrm>
        </p:spPr>
        <p:txBody>
          <a:bodyPr>
            <a:normAutofit fontScale="90000"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Ex.2, p. 128</a:t>
            </a:r>
            <a:r>
              <a:rPr lang="ru-RU" dirty="0" smtClean="0">
                <a:solidFill>
                  <a:srgbClr val="FF0000"/>
                </a:solidFill>
              </a:rPr>
              <a:t/>
            </a:r>
            <a:br>
              <a:rPr lang="ru-RU" dirty="0" smtClean="0">
                <a:solidFill>
                  <a:srgbClr val="FF0000"/>
                </a:solidFill>
              </a:rPr>
            </a:br>
            <a:r>
              <a:rPr lang="en-US" dirty="0" smtClean="0">
                <a:solidFill>
                  <a:srgbClr val="FF0000"/>
                </a:solidFill>
              </a:rPr>
              <a:t>Answer keys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1 ending</a:t>
            </a:r>
            <a:endParaRPr lang="ru-RU" dirty="0" smtClean="0"/>
          </a:p>
          <a:p>
            <a:r>
              <a:rPr lang="en-US" dirty="0" smtClean="0"/>
              <a:t>2 beginning</a:t>
            </a:r>
            <a:endParaRPr lang="ru-RU" dirty="0" smtClean="0"/>
          </a:p>
          <a:p>
            <a:r>
              <a:rPr lang="en-US" dirty="0" smtClean="0"/>
              <a:t>3 beginning</a:t>
            </a:r>
            <a:endParaRPr lang="ru-RU" dirty="0" smtClean="0"/>
          </a:p>
          <a:p>
            <a:r>
              <a:rPr lang="en-US" dirty="0" smtClean="0"/>
              <a:t>4 ending</a:t>
            </a:r>
            <a:endParaRPr lang="ru-RU" dirty="0" smtClean="0"/>
          </a:p>
          <a:p>
            <a:r>
              <a:rPr lang="en-US" dirty="0" smtClean="0"/>
              <a:t>5 beginning</a:t>
            </a:r>
            <a:endParaRPr lang="ru-RU" dirty="0" smtClean="0"/>
          </a:p>
          <a:p>
            <a:r>
              <a:rPr lang="en-US" dirty="0" smtClean="0"/>
              <a:t>6 ending</a:t>
            </a:r>
            <a:endParaRPr lang="ru-RU" dirty="0" smtClean="0"/>
          </a:p>
          <a:p>
            <a:r>
              <a:rPr lang="en-US" dirty="0" smtClean="0"/>
              <a:t>7 ending</a:t>
            </a:r>
            <a:endParaRPr lang="ru-RU" dirty="0" smtClean="0"/>
          </a:p>
          <a:p>
            <a:r>
              <a:rPr lang="en-US" dirty="0" smtClean="0"/>
              <a:t>8 beginning</a:t>
            </a:r>
            <a:endParaRPr lang="ru-RU" dirty="0" smtClean="0"/>
          </a:p>
          <a:p>
            <a:r>
              <a:rPr lang="en-US" dirty="0" smtClean="0"/>
              <a:t>1,3 G 2,6 F 7,8 A</a:t>
            </a:r>
            <a:endParaRPr lang="ru-RU" dirty="0" smtClean="0"/>
          </a:p>
          <a:p>
            <a:endParaRPr lang="ru-RU" dirty="0"/>
          </a:p>
        </p:txBody>
      </p:sp>
      <p:pic>
        <p:nvPicPr>
          <p:cNvPr id="3074" name="Picture 2" descr="Картинки по запросу letters emails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067944" y="1916832"/>
            <a:ext cx="4176464" cy="39588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200" dirty="0" smtClean="0">
                <a:solidFill>
                  <a:srgbClr val="FF0000"/>
                </a:solidFill>
              </a:rPr>
              <a:t>Read the rubric and underline the key words:</a:t>
            </a:r>
            <a:endParaRPr lang="ru-RU" sz="3200" dirty="0">
              <a:solidFill>
                <a:srgbClr val="FF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>
              <a:buNone/>
            </a:pPr>
            <a:r>
              <a:rPr lang="en-US" dirty="0" smtClean="0"/>
              <a:t>  </a:t>
            </a:r>
            <a:endParaRPr lang="ru-RU" dirty="0" smtClean="0"/>
          </a:p>
          <a:p>
            <a:pPr algn="just">
              <a:buNone/>
            </a:pPr>
            <a:r>
              <a:rPr lang="en-US" dirty="0" smtClean="0"/>
              <a:t>   You have seen </a:t>
            </a:r>
            <a:r>
              <a:rPr lang="en-US" b="1" u="sng" dirty="0" smtClean="0">
                <a:solidFill>
                  <a:srgbClr val="FF0000"/>
                </a:solidFill>
              </a:rPr>
              <a:t>an advert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 smtClean="0"/>
              <a:t>for a </a:t>
            </a:r>
            <a:r>
              <a:rPr lang="en-US" b="1" u="sng" dirty="0" smtClean="0">
                <a:solidFill>
                  <a:srgbClr val="FF0000"/>
                </a:solidFill>
              </a:rPr>
              <a:t>summer English course</a:t>
            </a:r>
            <a:r>
              <a:rPr lang="en-US" dirty="0" smtClean="0"/>
              <a:t> in Oxford, England. Use the </a:t>
            </a:r>
            <a:r>
              <a:rPr lang="en-US" b="1" u="sng" dirty="0" smtClean="0">
                <a:solidFill>
                  <a:srgbClr val="FF0000"/>
                </a:solidFill>
              </a:rPr>
              <a:t>notes</a:t>
            </a:r>
            <a:r>
              <a:rPr lang="en-US" dirty="0" smtClean="0"/>
              <a:t> you have made to write an </a:t>
            </a:r>
            <a:r>
              <a:rPr lang="en-US" b="1" u="sng" dirty="0" smtClean="0">
                <a:solidFill>
                  <a:srgbClr val="FF0000"/>
                </a:solidFill>
              </a:rPr>
              <a:t>email</a:t>
            </a:r>
            <a:r>
              <a:rPr lang="en-US" dirty="0" smtClean="0"/>
              <a:t> to the </a:t>
            </a:r>
            <a:r>
              <a:rPr lang="en-US" b="1" u="sng" dirty="0" smtClean="0">
                <a:solidFill>
                  <a:srgbClr val="FF0000"/>
                </a:solidFill>
              </a:rPr>
              <a:t>course director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b="1" u="sng" dirty="0" smtClean="0">
                <a:solidFill>
                  <a:srgbClr val="FF0000"/>
                </a:solidFill>
              </a:rPr>
              <a:t>asking for more information (120-180 words).</a:t>
            </a:r>
            <a:endParaRPr lang="ru-RU" dirty="0" smtClean="0">
              <a:solidFill>
                <a:srgbClr val="FF0000"/>
              </a:solidFill>
            </a:endParaRPr>
          </a:p>
          <a:p>
            <a:pPr>
              <a:buNone/>
            </a:pPr>
            <a:r>
              <a:rPr lang="en-US" dirty="0" smtClean="0"/>
              <a:t> </a:t>
            </a:r>
            <a:endParaRPr lang="ru-RU" dirty="0"/>
          </a:p>
        </p:txBody>
      </p:sp>
      <p:pic>
        <p:nvPicPr>
          <p:cNvPr id="19458" name="Picture 2" descr="Картинки по запросу english school oxford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67744" y="4005064"/>
            <a:ext cx="5335098" cy="227025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Официальная">
  <a:themeElements>
    <a:clrScheme name="Официальная">
      <a:dk1>
        <a:sysClr val="windowText" lastClr="000000"/>
      </a:dk1>
      <a:lt1>
        <a:sysClr val="window" lastClr="FFFFFF"/>
      </a:lt1>
      <a:dk2>
        <a:srgbClr val="646B86"/>
      </a:dk2>
      <a:lt2>
        <a:srgbClr val="C5D1D7"/>
      </a:lt2>
      <a:accent1>
        <a:srgbClr val="D16349"/>
      </a:accent1>
      <a:accent2>
        <a:srgbClr val="CCB400"/>
      </a:accent2>
      <a:accent3>
        <a:srgbClr val="8CADAE"/>
      </a:accent3>
      <a:accent4>
        <a:srgbClr val="8C7B70"/>
      </a:accent4>
      <a:accent5>
        <a:srgbClr val="8FB08C"/>
      </a:accent5>
      <a:accent6>
        <a:srgbClr val="D19049"/>
      </a:accent6>
      <a:hlink>
        <a:srgbClr val="00A3D6"/>
      </a:hlink>
      <a:folHlink>
        <a:srgbClr val="694F07"/>
      </a:folHlink>
    </a:clrScheme>
    <a:fontScheme name="Официальная">
      <a:majorFont>
        <a:latin typeface="Georgia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Georgia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Официальная">
      <a:fillStyleLst>
        <a:solidFill>
          <a:schemeClr val="phClr"/>
        </a:solidFill>
        <a:solidFill>
          <a:schemeClr val="phClr">
            <a:tint val="45000"/>
          </a:schemeClr>
        </a:solidFill>
        <a:solidFill>
          <a:schemeClr val="phClr">
            <a:tint val="95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1429" cap="flat" cmpd="sng" algn="ctr">
          <a:solidFill>
            <a:schemeClr val="phClr"/>
          </a:solidFill>
          <a:prstDash val="sysDash"/>
        </a:ln>
        <a:ln w="200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 contourW="9525" prstMaterial="matte">
            <a:bevelT w="0" h="0"/>
            <a:contourClr>
              <a:schemeClr val="phClr">
                <a:shade val="70000"/>
                <a:satMod val="105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soft" dir="b">
              <a:rot lat="0" lon="0" rev="0"/>
            </a:lightRig>
          </a:scene3d>
          <a:sp3d prstMaterial="dkEdge">
            <a:bevelT w="63500" h="63500" prst="cross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70000"/>
                <a:satMod val="115000"/>
              </a:schemeClr>
              <a:schemeClr val="phClr">
                <a:tint val="85000"/>
              </a:schemeClr>
            </a:duotone>
          </a:blip>
          <a:tile tx="0" ty="0" sx="85000" sy="85000" flip="none" algn="tl"/>
        </a:blipFill>
        <a:blipFill>
          <a:blip xmlns:r="http://schemas.openxmlformats.org/officeDocument/2006/relationships" r:embed="rId2">
            <a:duotone>
              <a:schemeClr val="phClr">
                <a:shade val="65000"/>
                <a:satMod val="115000"/>
              </a:schemeClr>
              <a:schemeClr val="phClr">
                <a:tint val="85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Civic</Template>
  <TotalTime>37</TotalTime>
  <Words>141</Words>
  <Application>Microsoft Office PowerPoint</Application>
  <PresentationFormat>Экран (4:3)</PresentationFormat>
  <Paragraphs>30</Paragraphs>
  <Slides>6</Slides>
  <Notes>0</Notes>
  <HiddenSlides>0</HiddenSlides>
  <MMClips>1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</vt:i4>
      </vt:variant>
    </vt:vector>
  </HeadingPairs>
  <TitlesOfParts>
    <vt:vector size="7" baseType="lpstr">
      <vt:lpstr>Официальная</vt:lpstr>
      <vt:lpstr>Слайд 1</vt:lpstr>
      <vt:lpstr>Formal letters/emails</vt:lpstr>
      <vt:lpstr>Formal letter: structure</vt:lpstr>
      <vt:lpstr> Ex.1, p. 128 Answer keys </vt:lpstr>
      <vt:lpstr>Ex.2, p. 128 Answer keys</vt:lpstr>
      <vt:lpstr>Read the rubric and underline the key words: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Formal letters/emails</dc:title>
  <dc:creator>Александр</dc:creator>
  <cp:lastModifiedBy>Александр</cp:lastModifiedBy>
  <cp:revision>6</cp:revision>
  <dcterms:created xsi:type="dcterms:W3CDTF">2017-01-28T18:48:21Z</dcterms:created>
  <dcterms:modified xsi:type="dcterms:W3CDTF">2017-01-29T16:29:34Z</dcterms:modified>
</cp:coreProperties>
</file>